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1" r:id="rId4"/>
    <p:sldId id="265" r:id="rId5"/>
    <p:sldId id="266" r:id="rId6"/>
    <p:sldId id="259" r:id="rId7"/>
    <p:sldId id="260" r:id="rId8"/>
    <p:sldId id="263" r:id="rId9"/>
    <p:sldId id="264" r:id="rId10"/>
    <p:sldId id="258" r:id="rId11"/>
    <p:sldId id="267" r:id="rId12"/>
    <p:sldId id="268" r:id="rId13"/>
    <p:sldId id="269" r:id="rId14"/>
    <p:sldId id="272" r:id="rId15"/>
    <p:sldId id="270" r:id="rId16"/>
    <p:sldId id="271" r:id="rId17"/>
    <p:sldId id="273" r:id="rId18"/>
    <p:sldId id="275" r:id="rId19"/>
    <p:sldId id="274" r:id="rId20"/>
    <p:sldId id="276" r:id="rId21"/>
    <p:sldId id="277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58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8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1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3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1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8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5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4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7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9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3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8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70DC9-E107-4DF0-A290-6BEFF53EC38F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C18C5-6645-42C5-9612-28F9ECEB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5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 Integration with SWAT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publish-subscribe type system</a:t>
            </a:r>
          </a:p>
          <a:p>
            <a:r>
              <a:rPr lang="en-US" dirty="0" smtClean="0"/>
              <a:t>June 24, 2013</a:t>
            </a:r>
          </a:p>
          <a:p>
            <a:r>
              <a:rPr lang="en-US" dirty="0" smtClean="0"/>
              <a:t>André Dozier and Olaf David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29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“Events” in SWAT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“Events” in SWAT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7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“Events” in SWAT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81600" y="1600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81600" y="2057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81600" y="25146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81600" y="2971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81600" y="3429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81600" y="3886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81600" y="4343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48006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5257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181600" y="5715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733800" y="1600200"/>
            <a:ext cx="1447800" cy="1796603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733800" y="3396803"/>
            <a:ext cx="1447800" cy="2775397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48200" y="1219200"/>
            <a:ext cx="2592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Array of function pointers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0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“Events” in SWAT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81600" y="1600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mysub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81600" y="2057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othersub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600" y="25146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81600" y="2971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81600" y="3429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81600" y="3886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81600" y="4343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48006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5257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181600" y="5715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733800" y="1600200"/>
            <a:ext cx="1447800" cy="1796603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733800" y="3396803"/>
            <a:ext cx="1447800" cy="2775397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48200" y="1219200"/>
            <a:ext cx="2592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Array of function pointers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391400" y="1600200"/>
            <a:ext cx="152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“subscribe”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1"/>
            <a:endCxn id="3" idx="3"/>
          </p:cNvCxnSpPr>
          <p:nvPr/>
        </p:nvCxnSpPr>
        <p:spPr>
          <a:xfrm flipH="1">
            <a:off x="6477000" y="1784866"/>
            <a:ext cx="914400" cy="439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1"/>
            <a:endCxn id="5" idx="3"/>
          </p:cNvCxnSpPr>
          <p:nvPr/>
        </p:nvCxnSpPr>
        <p:spPr>
          <a:xfrm flipH="1">
            <a:off x="6477000" y="1784866"/>
            <a:ext cx="914400" cy="5011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086600" y="2286000"/>
            <a:ext cx="149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mysub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print *,“my sub”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end subroutine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86600" y="3105834"/>
            <a:ext cx="1641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othersub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print *,“other sub”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end subroutine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“Events” in SWAT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81600" y="1600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mysub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81600" y="2057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othersub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600" y="25146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81600" y="2971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81600" y="3429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81600" y="3886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81600" y="4343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48006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5257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181600" y="5715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733800" y="1600200"/>
            <a:ext cx="1447800" cy="1796603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733800" y="3396803"/>
            <a:ext cx="1447800" cy="2775397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48200" y="1219200"/>
            <a:ext cx="2592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Array of function pointers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391400" y="1600200"/>
            <a:ext cx="152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“subscribe”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1"/>
            <a:endCxn id="3" idx="3"/>
          </p:cNvCxnSpPr>
          <p:nvPr/>
        </p:nvCxnSpPr>
        <p:spPr>
          <a:xfrm flipH="1">
            <a:off x="6477000" y="1784866"/>
            <a:ext cx="914400" cy="439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1"/>
            <a:endCxn id="5" idx="3"/>
          </p:cNvCxnSpPr>
          <p:nvPr/>
        </p:nvCxnSpPr>
        <p:spPr>
          <a:xfrm flipH="1">
            <a:off x="6477000" y="1784866"/>
            <a:ext cx="914400" cy="5011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086600" y="2286000"/>
            <a:ext cx="149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mysub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print *,“my sub”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end subroutine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86600" y="3105834"/>
            <a:ext cx="1641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othersub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print *,“other sub”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end subroutine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76444" y="3733800"/>
            <a:ext cx="3623108" cy="30469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1350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program subscriber()</a:t>
            </a: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use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parm</a:t>
            </a:r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implicit none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integer ::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event_i</a:t>
            </a:r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interface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   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mysub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   end subroutine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end interface</a:t>
            </a: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interface</a:t>
            </a: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    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othersub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    end subroutine</a:t>
            </a: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end interface    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event_i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=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TopOfDailyLoop%subscribe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mysub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event_i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=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TopOfDailyLoop%subscribe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othersub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call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swat_main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 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end program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3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“Events” in SWAT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81600" y="1600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mysub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81600" y="2057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othersub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600" y="25146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81600" y="2971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81600" y="3429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81600" y="3886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81600" y="4343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48006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5257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181600" y="5715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733800" y="1600200"/>
            <a:ext cx="1447800" cy="1796603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733800" y="3396803"/>
            <a:ext cx="1447800" cy="2775397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48200" y="1219200"/>
            <a:ext cx="2592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Array of function pointers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19400" y="1828800"/>
            <a:ext cx="0" cy="1277034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086600" y="2286000"/>
            <a:ext cx="149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mysub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print *,“my sub”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end subroutine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86600" y="3105834"/>
            <a:ext cx="1641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othersub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print *,“other sub”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end subroutine</a:t>
            </a:r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28" name="Straight Arrow Connector 27"/>
          <p:cNvCxnSpPr>
            <a:endCxn id="3" idx="1"/>
          </p:cNvCxnSpPr>
          <p:nvPr/>
        </p:nvCxnSpPr>
        <p:spPr>
          <a:xfrm flipV="1">
            <a:off x="2971800" y="1828800"/>
            <a:ext cx="2209800" cy="1371600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" idx="3"/>
          </p:cNvCxnSpPr>
          <p:nvPr/>
        </p:nvCxnSpPr>
        <p:spPr>
          <a:xfrm>
            <a:off x="6477000" y="1828800"/>
            <a:ext cx="609600" cy="533400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086600" y="2467317"/>
            <a:ext cx="0" cy="352083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6477000" y="1981200"/>
            <a:ext cx="609600" cy="951132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" idx="3"/>
          </p:cNvCxnSpPr>
          <p:nvPr/>
        </p:nvCxnSpPr>
        <p:spPr>
          <a:xfrm>
            <a:off x="6477000" y="2286000"/>
            <a:ext cx="609600" cy="914400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086600" y="3281875"/>
            <a:ext cx="0" cy="352083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6477000" y="2456766"/>
            <a:ext cx="609600" cy="1391334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2895600" y="2514600"/>
            <a:ext cx="2286000" cy="1237565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809103" y="3633958"/>
            <a:ext cx="0" cy="1277034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60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OMS-SWAT Component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</a:p>
          <a:p>
            <a:r>
              <a:rPr lang="en-US" dirty="0"/>
              <a:t> </a:t>
            </a:r>
            <a:r>
              <a:rPr lang="en-US" dirty="0" smtClean="0"/>
              <a:t>  call </a:t>
            </a:r>
            <a:r>
              <a:rPr lang="en-US" i="1" dirty="0" err="1" smtClean="0"/>
              <a:t>EndOfYear%fire</a:t>
            </a:r>
            <a:r>
              <a:rPr lang="en-US" i="1" dirty="0" smtClean="0"/>
              <a:t>()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81600" y="1600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mpi_input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81600" y="2057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81600" y="3733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mpi_output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181600" y="4191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733800" y="1600200"/>
            <a:ext cx="1447800" cy="1796603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895600" y="3733800"/>
            <a:ext cx="2286000" cy="457200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81800" y="1676400"/>
            <a:ext cx="2146742" cy="21236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mpi_input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use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parm</a:t>
            </a:r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! Variable initialization</a:t>
            </a:r>
          </a:p>
          <a:p>
            <a:endParaRPr lang="en-US" sz="1200" dirty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! MPI inputs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call MPI_RECEIVE(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buf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, …)</a:t>
            </a:r>
          </a:p>
          <a:p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! Variable dereferencing </a:t>
            </a:r>
          </a:p>
          <a:p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end subroutine </a:t>
            </a:r>
          </a:p>
        </p:txBody>
      </p:sp>
      <p:sp>
        <p:nvSpPr>
          <p:cNvPr id="7" name="Oval 6"/>
          <p:cNvSpPr/>
          <p:nvPr/>
        </p:nvSpPr>
        <p:spPr>
          <a:xfrm>
            <a:off x="5751576" y="25908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51576" y="28194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751576" y="30480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751576" y="47244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751576" y="49530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751576" y="51816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4191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781800" y="3983504"/>
            <a:ext cx="2146742" cy="26776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subroutine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mpi_output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()</a:t>
            </a:r>
          </a:p>
          <a:p>
            <a:r>
              <a:rPr lang="en-US" sz="1200" dirty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use 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parm</a:t>
            </a:r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! Variable initialization</a:t>
            </a:r>
          </a:p>
          <a:p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! MPI outputs</a:t>
            </a: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call MPI_SEND(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buf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, …) </a:t>
            </a:r>
          </a:p>
          <a:p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! MPI wait until finished</a:t>
            </a: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call MPI_RECEIVE(</a:t>
            </a:r>
            <a:r>
              <a:rPr lang="en-US" sz="1200" dirty="0" err="1" smtClean="0">
                <a:latin typeface="Microsoft Sans Serif" pitchFamily="34" charset="0"/>
                <a:cs typeface="Microsoft Sans Serif" pitchFamily="34" charset="0"/>
              </a:rPr>
              <a:t>buf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, …)</a:t>
            </a:r>
          </a:p>
          <a:p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    ! Variable dereferencing </a:t>
            </a:r>
          </a:p>
          <a:p>
            <a:endParaRPr lang="en-US" sz="12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end subroutine</a:t>
            </a:r>
          </a:p>
        </p:txBody>
      </p:sp>
    </p:spTree>
    <p:extLst>
      <p:ext uri="{BB962C8B-B14F-4D97-AF65-F5344CB8AC3E}">
        <p14:creationId xmlns:p14="http://schemas.microsoft.com/office/powerpoint/2010/main" val="19588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OMS-SWAT Component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</a:p>
          <a:p>
            <a:r>
              <a:rPr lang="en-US" dirty="0"/>
              <a:t> </a:t>
            </a:r>
            <a:r>
              <a:rPr lang="en-US" dirty="0" smtClean="0"/>
              <a:t>  call </a:t>
            </a:r>
            <a:r>
              <a:rPr lang="en-US" i="1" dirty="0" err="1" smtClean="0"/>
              <a:t>EndOfYear%fire</a:t>
            </a:r>
            <a:r>
              <a:rPr lang="en-US" i="1" dirty="0" smtClean="0"/>
              <a:t>()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81600" y="1600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mpi_input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81600" y="2057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81600" y="3733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mpi_output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181600" y="4191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733800" y="1600200"/>
            <a:ext cx="1447800" cy="1796603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895600" y="3733800"/>
            <a:ext cx="2286000" cy="457200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751576" y="25908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51576" y="28194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751576" y="30480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751576" y="47244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751576" y="49530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751576" y="5181600"/>
            <a:ext cx="155448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4191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20" name="Straight Arrow Connector 19"/>
          <p:cNvCxnSpPr>
            <a:endCxn id="3" idx="3"/>
          </p:cNvCxnSpPr>
          <p:nvPr/>
        </p:nvCxnSpPr>
        <p:spPr>
          <a:xfrm flipH="1">
            <a:off x="6477000" y="1676400"/>
            <a:ext cx="381000" cy="152400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781800" y="1447800"/>
            <a:ext cx="23169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Waits until inputs are </a:t>
            </a:r>
            <a:br>
              <a:rPr lang="en-US" dirty="0" smtClean="0"/>
            </a:br>
            <a:r>
              <a:rPr lang="en-US" dirty="0" smtClean="0"/>
              <a:t>available from another</a:t>
            </a:r>
            <a:br>
              <a:rPr lang="en-US" dirty="0" smtClean="0"/>
            </a:br>
            <a:r>
              <a:rPr lang="en-US" dirty="0" smtClean="0"/>
              <a:t>OMS component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497570" y="3865602"/>
            <a:ext cx="381000" cy="152400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02370" y="3637002"/>
            <a:ext cx="23580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Sends output from</a:t>
            </a:r>
            <a:br>
              <a:rPr lang="en-US" dirty="0" smtClean="0"/>
            </a:br>
            <a:r>
              <a:rPr lang="en-US" dirty="0" smtClean="0"/>
              <a:t>SWAT to OMS with the </a:t>
            </a:r>
            <a:br>
              <a:rPr lang="en-US" dirty="0" smtClean="0"/>
            </a:br>
            <a:r>
              <a:rPr lang="en-US" dirty="0" smtClean="0"/>
              <a:t>option of waiting until</a:t>
            </a:r>
            <a:br>
              <a:rPr lang="en-US" dirty="0" smtClean="0"/>
            </a:br>
            <a:r>
              <a:rPr lang="en-US" dirty="0" smtClean="0"/>
              <a:t>the component has </a:t>
            </a:r>
            <a:br>
              <a:rPr lang="en-US" dirty="0" smtClean="0"/>
            </a:br>
            <a:r>
              <a:rPr lang="en-US" dirty="0" smtClean="0"/>
              <a:t>finished running</a:t>
            </a:r>
          </a:p>
        </p:txBody>
      </p:sp>
    </p:spTree>
    <p:extLst>
      <p:ext uri="{BB962C8B-B14F-4D97-AF65-F5344CB8AC3E}">
        <p14:creationId xmlns:p14="http://schemas.microsoft.com/office/powerpoint/2010/main" val="37956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6172199" y="4460520"/>
            <a:ext cx="2906331" cy="1905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OMS Component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6200" y="4114800"/>
            <a:ext cx="3048000" cy="1905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Wrapper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Need to add two linking components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46482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SWAT Model</a:t>
            </a:r>
            <a:endParaRPr lang="en-US" dirty="0"/>
          </a:p>
        </p:txBody>
      </p:sp>
      <p:cxnSp>
        <p:nvCxnSpPr>
          <p:cNvPr id="8" name="Straight Arrow Connector 7"/>
          <p:cNvCxnSpPr>
            <a:endCxn id="14" idx="4"/>
          </p:cNvCxnSpPr>
          <p:nvPr/>
        </p:nvCxnSpPr>
        <p:spPr>
          <a:xfrm flipV="1">
            <a:off x="2971800" y="4279124"/>
            <a:ext cx="2133600" cy="79096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5802868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20478655">
            <a:off x="3514414" y="4342327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publish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4" idx="2"/>
          </p:cNvCxnSpPr>
          <p:nvPr/>
        </p:nvCxnSpPr>
        <p:spPr>
          <a:xfrm flipH="1">
            <a:off x="2971800" y="3625462"/>
            <a:ext cx="1295400" cy="90260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267200" y="2971800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19536246">
            <a:off x="3238140" y="3624089"/>
            <a:ext cx="107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subscribe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971799" y="4528066"/>
            <a:ext cx="1" cy="12192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1"/>
          </p:cNvCxnSpPr>
          <p:nvPr/>
        </p:nvCxnSpPr>
        <p:spPr>
          <a:xfrm>
            <a:off x="2971800" y="5070087"/>
            <a:ext cx="685800" cy="917447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48571" y="4608422"/>
            <a:ext cx="10232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SWAT</a:t>
            </a:r>
          </a:p>
          <a:p>
            <a:pPr algn="r"/>
            <a:r>
              <a:rPr lang="en-US" dirty="0" smtClean="0"/>
              <a:t>run</a:t>
            </a:r>
          </a:p>
          <a:p>
            <a:pPr algn="r"/>
            <a:r>
              <a:rPr lang="en-US" dirty="0" smtClean="0"/>
              <a:t>direction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239000" y="49530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Model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14" idx="6"/>
          </p:cNvCxnSpPr>
          <p:nvPr/>
        </p:nvCxnSpPr>
        <p:spPr>
          <a:xfrm>
            <a:off x="5943600" y="3625462"/>
            <a:ext cx="228599" cy="102273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019800" y="3697069"/>
            <a:ext cx="126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</a:t>
            </a:r>
            <a:br>
              <a:rPr lang="en-US" dirty="0" smtClean="0"/>
            </a:br>
            <a:r>
              <a:rPr lang="en-US" dirty="0" smtClean="0"/>
              <a:t>component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5410200" y="4211438"/>
            <a:ext cx="762000" cy="196076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935735" y="5181600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finished</a:t>
            </a:r>
            <a:endParaRPr lang="en-US" dirty="0"/>
          </a:p>
        </p:txBody>
      </p:sp>
      <p:sp>
        <p:nvSpPr>
          <p:cNvPr id="47" name="Arc 46"/>
          <p:cNvSpPr/>
          <p:nvPr/>
        </p:nvSpPr>
        <p:spPr>
          <a:xfrm flipV="1">
            <a:off x="1104900" y="3352793"/>
            <a:ext cx="4161532" cy="1717291"/>
          </a:xfrm>
          <a:prstGeom prst="arc">
            <a:avLst/>
          </a:prstGeom>
          <a:ln w="38100"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 rot="20800276">
            <a:off x="3607604" y="4880093"/>
            <a:ext cx="13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nform SWAT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248401" y="4692262"/>
            <a:ext cx="0" cy="147993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51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6" grpId="0" animBg="1"/>
      <p:bldP spid="4" grpId="0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Possible Orientation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</a:p>
          <a:p>
            <a:r>
              <a:rPr lang="en-US" dirty="0"/>
              <a:t> </a:t>
            </a:r>
            <a:r>
              <a:rPr lang="en-US" dirty="0" smtClean="0"/>
              <a:t>  call </a:t>
            </a:r>
            <a:r>
              <a:rPr lang="en-US" i="1" dirty="0" err="1" smtClean="0"/>
              <a:t>EndOfYear%fire</a:t>
            </a:r>
            <a:r>
              <a:rPr lang="en-US" i="1" dirty="0" smtClean="0"/>
              <a:t>()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62400" y="3142735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mpi_input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985054" y="426274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mpi_output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3" idx="1"/>
          </p:cNvCxnSpPr>
          <p:nvPr/>
        </p:nvCxnSpPr>
        <p:spPr>
          <a:xfrm flipV="1">
            <a:off x="3744612" y="3371335"/>
            <a:ext cx="217788" cy="57665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7" idx="1"/>
          </p:cNvCxnSpPr>
          <p:nvPr/>
        </p:nvCxnSpPr>
        <p:spPr>
          <a:xfrm>
            <a:off x="2895600" y="4191000"/>
            <a:ext cx="1089454" cy="300340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0" y="4191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800600" y="1148365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727943" y="2762765"/>
            <a:ext cx="2388973" cy="685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OMS Component(s)</a:t>
            </a:r>
            <a:endParaRPr lang="en-US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6690563" y="4377040"/>
            <a:ext cx="2388973" cy="685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OMS Component(s)</a:t>
            </a:r>
            <a:endParaRPr lang="en-US" b="1" dirty="0"/>
          </a:p>
        </p:txBody>
      </p:sp>
      <p:cxnSp>
        <p:nvCxnSpPr>
          <p:cNvPr id="32" name="Straight Arrow Connector 31"/>
          <p:cNvCxnSpPr>
            <a:stCxn id="22" idx="5"/>
          </p:cNvCxnSpPr>
          <p:nvPr/>
        </p:nvCxnSpPr>
        <p:spPr>
          <a:xfrm>
            <a:off x="6231497" y="2264236"/>
            <a:ext cx="496446" cy="49852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690563" y="2819400"/>
            <a:ext cx="0" cy="629165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" idx="3"/>
          </p:cNvCxnSpPr>
          <p:nvPr/>
        </p:nvCxnSpPr>
        <p:spPr>
          <a:xfrm flipH="1" flipV="1">
            <a:off x="5257800" y="3371335"/>
            <a:ext cx="1432763" cy="95765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304154" y="1371600"/>
            <a:ext cx="0" cy="1734065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304154" y="3609203"/>
            <a:ext cx="0" cy="58179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7" idx="3"/>
          </p:cNvCxnSpPr>
          <p:nvPr/>
        </p:nvCxnSpPr>
        <p:spPr>
          <a:xfrm flipV="1">
            <a:off x="5280454" y="4377040"/>
            <a:ext cx="1410109" cy="1143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629400" y="4491340"/>
            <a:ext cx="0" cy="5715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5334000" y="4560332"/>
            <a:ext cx="1295400" cy="54506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304154" y="4777090"/>
            <a:ext cx="0" cy="58179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65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16134" y="217166"/>
            <a:ext cx="6590447" cy="6183634"/>
            <a:chOff x="316134" y="217166"/>
            <a:chExt cx="6590447" cy="6183634"/>
          </a:xfrm>
        </p:grpSpPr>
        <p:sp>
          <p:nvSpPr>
            <p:cNvPr id="5" name="Rectangle 4"/>
            <p:cNvSpPr/>
            <p:nvPr/>
          </p:nvSpPr>
          <p:spPr>
            <a:xfrm>
              <a:off x="1600199" y="2895600"/>
              <a:ext cx="5069745" cy="35052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200" b="1" dirty="0" smtClean="0"/>
                <a:t>Detailed Assessment Model – daily and 1-5km resolution</a:t>
              </a:r>
              <a:endParaRPr lang="en-US" sz="12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200400" y="3238496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Read Inputs</a:t>
              </a:r>
              <a:endParaRPr lang="en-US" sz="8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028554" y="4690227"/>
              <a:ext cx="6858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MODFLOW</a:t>
              </a:r>
            </a:p>
            <a:p>
              <a:pPr algn="ctr"/>
              <a:r>
                <a:rPr lang="en-US" sz="800" dirty="0" smtClean="0"/>
                <a:t>Solver</a:t>
              </a:r>
              <a:endParaRPr lang="en-US" sz="8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191000" y="3657600"/>
              <a:ext cx="685800" cy="3833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MODFLOW</a:t>
              </a:r>
            </a:p>
            <a:p>
              <a:pPr algn="ctr"/>
              <a:r>
                <a:rPr lang="en-US" sz="800" dirty="0" smtClean="0"/>
                <a:t>Read Inputs</a:t>
              </a:r>
              <a:endParaRPr lang="en-US" sz="8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191001" y="5638800"/>
              <a:ext cx="685800" cy="3809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MODFLOW</a:t>
              </a:r>
            </a:p>
            <a:p>
              <a:pPr algn="ctr"/>
              <a:r>
                <a:rPr lang="en-US" sz="800" dirty="0" smtClean="0"/>
                <a:t>Close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05400" y="3657596"/>
              <a:ext cx="685800" cy="3833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RT3D</a:t>
              </a:r>
            </a:p>
            <a:p>
              <a:pPr algn="ctr"/>
              <a:r>
                <a:rPr lang="en-US" sz="800" dirty="0" smtClean="0"/>
                <a:t>Read Inputs</a:t>
              </a:r>
              <a:endParaRPr lang="en-US" sz="800" dirty="0"/>
            </a:p>
          </p:txBody>
        </p:sp>
        <p:cxnSp>
          <p:nvCxnSpPr>
            <p:cNvPr id="11" name="Straight Arrow Connector 11"/>
            <p:cNvCxnSpPr>
              <a:stCxn id="6" idx="3"/>
              <a:endCxn id="8" idx="0"/>
            </p:cNvCxnSpPr>
            <p:nvPr/>
          </p:nvCxnSpPr>
          <p:spPr>
            <a:xfrm>
              <a:off x="3886200" y="3438521"/>
              <a:ext cx="647700" cy="219079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6" idx="3"/>
              <a:endCxn id="10" idx="0"/>
            </p:cNvCxnSpPr>
            <p:nvPr/>
          </p:nvCxnSpPr>
          <p:spPr>
            <a:xfrm>
              <a:off x="3886200" y="3438521"/>
              <a:ext cx="1562100" cy="219075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1"/>
            <p:cNvCxnSpPr>
              <a:stCxn id="7" idx="3"/>
              <a:endCxn id="14" idx="1"/>
            </p:cNvCxnSpPr>
            <p:nvPr/>
          </p:nvCxnSpPr>
          <p:spPr>
            <a:xfrm>
              <a:off x="5714354" y="4918827"/>
              <a:ext cx="228600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5942954" y="4690227"/>
              <a:ext cx="6858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RT3D</a:t>
              </a:r>
            </a:p>
            <a:p>
              <a:pPr algn="ctr"/>
              <a:r>
                <a:rPr lang="en-US" sz="800" dirty="0" smtClean="0"/>
                <a:t>Solver</a:t>
              </a:r>
            </a:p>
            <a:p>
              <a:pPr algn="ctr"/>
              <a:endParaRPr lang="en-US" sz="8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29212" y="5634037"/>
              <a:ext cx="685800" cy="3809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RT3D</a:t>
              </a:r>
            </a:p>
            <a:p>
              <a:pPr algn="ctr"/>
              <a:r>
                <a:rPr lang="en-US" sz="800" dirty="0" smtClean="0"/>
                <a:t>Close</a:t>
              </a:r>
            </a:p>
          </p:txBody>
        </p:sp>
        <p:cxnSp>
          <p:nvCxnSpPr>
            <p:cNvPr id="16" name="Straight Arrow Connector 11"/>
            <p:cNvCxnSpPr>
              <a:stCxn id="6" idx="2"/>
              <a:endCxn id="17" idx="0"/>
            </p:cNvCxnSpPr>
            <p:nvPr/>
          </p:nvCxnSpPr>
          <p:spPr>
            <a:xfrm>
              <a:off x="3543300" y="3638546"/>
              <a:ext cx="0" cy="24765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200400" y="388620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HRU </a:t>
              </a:r>
              <a:r>
                <a:rPr lang="en-US" sz="800" dirty="0" err="1" smtClean="0"/>
                <a:t>calcs</a:t>
              </a:r>
              <a:endParaRPr lang="en-US" sz="800" dirty="0" smtClean="0"/>
            </a:p>
          </p:txBody>
        </p:sp>
        <p:cxnSp>
          <p:nvCxnSpPr>
            <p:cNvPr id="18" name="Straight Arrow Connector 11"/>
            <p:cNvCxnSpPr>
              <a:stCxn id="17" idx="2"/>
              <a:endCxn id="19" idx="0"/>
            </p:cNvCxnSpPr>
            <p:nvPr/>
          </p:nvCxnSpPr>
          <p:spPr>
            <a:xfrm>
              <a:off x="3543300" y="4286250"/>
              <a:ext cx="0" cy="36195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3200400" y="464820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Routing</a:t>
              </a:r>
            </a:p>
          </p:txBody>
        </p:sp>
        <p:cxnSp>
          <p:nvCxnSpPr>
            <p:cNvPr id="20" name="Straight Arrow Connector 11"/>
            <p:cNvCxnSpPr>
              <a:stCxn id="56" idx="3"/>
              <a:endCxn id="7" idx="0"/>
            </p:cNvCxnSpPr>
            <p:nvPr/>
          </p:nvCxnSpPr>
          <p:spPr>
            <a:xfrm>
              <a:off x="4767115" y="4495800"/>
              <a:ext cx="604339" cy="194427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11"/>
            <p:cNvCxnSpPr>
              <a:stCxn id="56" idx="3"/>
              <a:endCxn id="14" idx="0"/>
            </p:cNvCxnSpPr>
            <p:nvPr/>
          </p:nvCxnSpPr>
          <p:spPr>
            <a:xfrm>
              <a:off x="4767115" y="4495800"/>
              <a:ext cx="1518739" cy="194427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11"/>
            <p:cNvCxnSpPr>
              <a:stCxn id="7" idx="2"/>
              <a:endCxn id="19" idx="3"/>
            </p:cNvCxnSpPr>
            <p:nvPr/>
          </p:nvCxnSpPr>
          <p:spPr>
            <a:xfrm rot="5400000" flipH="1">
              <a:off x="4479226" y="4255199"/>
              <a:ext cx="299202" cy="1485254"/>
            </a:xfrm>
            <a:prstGeom prst="bentConnector4">
              <a:avLst>
                <a:gd name="adj1" fmla="val -76403"/>
                <a:gd name="adj2" fmla="val 61543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11"/>
            <p:cNvCxnSpPr>
              <a:stCxn id="14" idx="2"/>
              <a:endCxn id="19" idx="3"/>
            </p:cNvCxnSpPr>
            <p:nvPr/>
          </p:nvCxnSpPr>
          <p:spPr>
            <a:xfrm rot="5400000" flipH="1">
              <a:off x="4936426" y="3797999"/>
              <a:ext cx="299202" cy="2399654"/>
            </a:xfrm>
            <a:prstGeom prst="bentConnector4">
              <a:avLst>
                <a:gd name="adj1" fmla="val -76403"/>
                <a:gd name="adj2" fmla="val 76369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11"/>
            <p:cNvCxnSpPr>
              <a:stCxn id="19" idx="1"/>
            </p:cNvCxnSpPr>
            <p:nvPr/>
          </p:nvCxnSpPr>
          <p:spPr>
            <a:xfrm rot="10800000">
              <a:off x="3000444" y="4086225"/>
              <a:ext cx="199956" cy="762000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3200400" y="525780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Output</a:t>
              </a:r>
            </a:p>
          </p:txBody>
        </p:sp>
        <p:cxnSp>
          <p:nvCxnSpPr>
            <p:cNvPr id="26" name="Straight Arrow Connector 11"/>
            <p:cNvCxnSpPr>
              <a:stCxn id="19" idx="2"/>
              <a:endCxn id="25" idx="0"/>
            </p:cNvCxnSpPr>
            <p:nvPr/>
          </p:nvCxnSpPr>
          <p:spPr>
            <a:xfrm>
              <a:off x="3543300" y="5048250"/>
              <a:ext cx="0" cy="20955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11"/>
            <p:cNvCxnSpPr>
              <a:stCxn id="25" idx="3"/>
              <a:endCxn id="15" idx="0"/>
            </p:cNvCxnSpPr>
            <p:nvPr/>
          </p:nvCxnSpPr>
          <p:spPr>
            <a:xfrm>
              <a:off x="3886200" y="5457825"/>
              <a:ext cx="1585912" cy="176212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11"/>
            <p:cNvCxnSpPr>
              <a:stCxn id="25" idx="3"/>
              <a:endCxn id="9" idx="0"/>
            </p:cNvCxnSpPr>
            <p:nvPr/>
          </p:nvCxnSpPr>
          <p:spPr>
            <a:xfrm>
              <a:off x="3886200" y="5457825"/>
              <a:ext cx="647701" cy="180975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11"/>
            <p:cNvCxnSpPr>
              <a:stCxn id="25" idx="2"/>
              <a:endCxn id="30" idx="0"/>
            </p:cNvCxnSpPr>
            <p:nvPr/>
          </p:nvCxnSpPr>
          <p:spPr>
            <a:xfrm flipH="1">
              <a:off x="3543299" y="5657850"/>
              <a:ext cx="1" cy="19526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3200399" y="5853111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Close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33650" y="42517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Daily</a:t>
              </a:r>
            </a:p>
            <a:p>
              <a:r>
                <a:rPr lang="en-US" sz="1100" dirty="0" smtClean="0">
                  <a:solidFill>
                    <a:schemeClr val="bg1"/>
                  </a:solidFill>
                </a:rPr>
                <a:t>Loop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600200" y="217166"/>
              <a:ext cx="4419599" cy="253365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200" b="1" dirty="0" smtClean="0"/>
                <a:t>Optimization – yearly (or 2-5 year) and 30-50km resolution</a:t>
              </a:r>
              <a:endParaRPr lang="en-US" sz="1200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28800" y="388620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WALL</a:t>
              </a:r>
            </a:p>
            <a:p>
              <a:pPr algn="ctr"/>
              <a:r>
                <a:rPr lang="en-US" sz="800" dirty="0" smtClean="0"/>
                <a:t>Solver</a:t>
              </a:r>
            </a:p>
          </p:txBody>
        </p:sp>
        <p:cxnSp>
          <p:nvCxnSpPr>
            <p:cNvPr id="34" name="Straight Arrow Connector 11"/>
            <p:cNvCxnSpPr>
              <a:stCxn id="33" idx="3"/>
              <a:endCxn id="17" idx="1"/>
            </p:cNvCxnSpPr>
            <p:nvPr/>
          </p:nvCxnSpPr>
          <p:spPr>
            <a:xfrm>
              <a:off x="2514600" y="4086225"/>
              <a:ext cx="685800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11"/>
            <p:cNvCxnSpPr>
              <a:stCxn id="25" idx="1"/>
              <a:endCxn id="33" idx="2"/>
            </p:cNvCxnSpPr>
            <p:nvPr/>
          </p:nvCxnSpPr>
          <p:spPr>
            <a:xfrm rot="10800000">
              <a:off x="2171700" y="4286251"/>
              <a:ext cx="1028700" cy="1171575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11"/>
            <p:cNvCxnSpPr>
              <a:stCxn id="32" idx="1"/>
              <a:endCxn id="5" idx="1"/>
            </p:cNvCxnSpPr>
            <p:nvPr/>
          </p:nvCxnSpPr>
          <p:spPr>
            <a:xfrm rot="10800000" flipV="1">
              <a:off x="1600200" y="1483992"/>
              <a:ext cx="1" cy="3164207"/>
            </a:xfrm>
            <a:prstGeom prst="bentConnector3">
              <a:avLst>
                <a:gd name="adj1" fmla="val 22860100000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11"/>
            <p:cNvCxnSpPr>
              <a:stCxn id="5" idx="3"/>
              <a:endCxn id="32" idx="3"/>
            </p:cNvCxnSpPr>
            <p:nvPr/>
          </p:nvCxnSpPr>
          <p:spPr>
            <a:xfrm flipH="1" flipV="1">
              <a:off x="6019799" y="1483993"/>
              <a:ext cx="650145" cy="3164207"/>
            </a:xfrm>
            <a:prstGeom prst="bentConnector3">
              <a:avLst>
                <a:gd name="adj1" fmla="val -35161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766587" y="1687413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WALL</a:t>
              </a:r>
            </a:p>
            <a:p>
              <a:pPr algn="ctr"/>
              <a:r>
                <a:rPr lang="en-US" sz="800" dirty="0" smtClean="0"/>
                <a:t>Solver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109947" y="2251711"/>
              <a:ext cx="1200014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Minimize </a:t>
              </a:r>
            </a:p>
            <a:p>
              <a:pPr algn="ctr"/>
              <a:r>
                <a:rPr lang="en-US" sz="800" dirty="0" smtClean="0"/>
                <a:t>Vulnerability and Cost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367054" y="112395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CGE</a:t>
              </a:r>
            </a:p>
            <a:p>
              <a:pPr algn="ctr"/>
              <a:r>
                <a:rPr lang="en-US" sz="800" dirty="0" smtClean="0"/>
                <a:t>Solver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981450" y="1682903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Solver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366068" y="493395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IUWM</a:t>
              </a:r>
            </a:p>
            <a:p>
              <a:pPr algn="ctr"/>
              <a:r>
                <a:rPr lang="en-US" sz="800" dirty="0" smtClean="0"/>
                <a:t>BMPs</a:t>
              </a:r>
            </a:p>
          </p:txBody>
        </p:sp>
        <p:cxnSp>
          <p:nvCxnSpPr>
            <p:cNvPr id="43" name="Straight Arrow Connector 11"/>
            <p:cNvCxnSpPr>
              <a:stCxn id="38" idx="3"/>
              <a:endCxn id="41" idx="1"/>
            </p:cNvCxnSpPr>
            <p:nvPr/>
          </p:nvCxnSpPr>
          <p:spPr>
            <a:xfrm flipV="1">
              <a:off x="3452387" y="1882928"/>
              <a:ext cx="529063" cy="451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11"/>
            <p:cNvCxnSpPr>
              <a:stCxn id="39" idx="1"/>
              <a:endCxn id="42" idx="1"/>
            </p:cNvCxnSpPr>
            <p:nvPr/>
          </p:nvCxnSpPr>
          <p:spPr>
            <a:xfrm rot="10800000" flipH="1">
              <a:off x="3109946" y="693420"/>
              <a:ext cx="256121" cy="1758316"/>
            </a:xfrm>
            <a:prstGeom prst="bentConnector3">
              <a:avLst>
                <a:gd name="adj1" fmla="val -187435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11"/>
            <p:cNvCxnSpPr>
              <a:stCxn id="40" idx="2"/>
            </p:cNvCxnSpPr>
            <p:nvPr/>
          </p:nvCxnSpPr>
          <p:spPr>
            <a:xfrm>
              <a:off x="3709954" y="1524000"/>
              <a:ext cx="0" cy="399171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11"/>
            <p:cNvCxnSpPr>
              <a:stCxn id="42" idx="2"/>
              <a:endCxn id="40" idx="0"/>
            </p:cNvCxnSpPr>
            <p:nvPr/>
          </p:nvCxnSpPr>
          <p:spPr>
            <a:xfrm>
              <a:off x="3708968" y="893445"/>
              <a:ext cx="986" cy="230505"/>
            </a:xfrm>
            <a:prstGeom prst="straightConnector1">
              <a:avLst/>
            </a:prstGeom>
            <a:ln w="2857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11"/>
            <p:cNvCxnSpPr>
              <a:stCxn id="39" idx="3"/>
              <a:endCxn id="42" idx="3"/>
            </p:cNvCxnSpPr>
            <p:nvPr/>
          </p:nvCxnSpPr>
          <p:spPr>
            <a:xfrm flipH="1" flipV="1">
              <a:off x="4051868" y="693420"/>
              <a:ext cx="258093" cy="1758316"/>
            </a:xfrm>
            <a:prstGeom prst="bentConnector3">
              <a:avLst>
                <a:gd name="adj1" fmla="val -186003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2219256" y="5048250"/>
              <a:ext cx="73449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Few </a:t>
              </a:r>
            </a:p>
            <a:p>
              <a:r>
                <a:rPr lang="en-US" sz="1100" dirty="0" smtClean="0">
                  <a:solidFill>
                    <a:schemeClr val="bg1"/>
                  </a:solidFill>
                </a:rPr>
                <a:t>Iterations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76801" y="708779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Ensure Economic </a:t>
              </a:r>
            </a:p>
            <a:p>
              <a:r>
                <a:rPr lang="en-US" sz="900" dirty="0" smtClean="0">
                  <a:solidFill>
                    <a:schemeClr val="bg1"/>
                  </a:solidFill>
                </a:rPr>
                <a:t>Demand = Cons. Use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Arrow Connector 11"/>
            <p:cNvCxnSpPr>
              <a:stCxn id="49" idx="1"/>
            </p:cNvCxnSpPr>
            <p:nvPr/>
          </p:nvCxnSpPr>
          <p:spPr>
            <a:xfrm flipH="1">
              <a:off x="3709954" y="893445"/>
              <a:ext cx="1166847" cy="830140"/>
            </a:xfrm>
            <a:prstGeom prst="straightConnector1">
              <a:avLst/>
            </a:prstGeom>
            <a:ln w="127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5007984" y="2198012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Supply to WALL</a:t>
              </a:r>
            </a:p>
            <a:p>
              <a:r>
                <a:rPr lang="en-US" sz="900" dirty="0" smtClean="0">
                  <a:solidFill>
                    <a:schemeClr val="bg1"/>
                  </a:solidFill>
                </a:rPr>
                <a:t>Demand to SWAT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52" name="Straight Arrow Connector 11"/>
            <p:cNvCxnSpPr>
              <a:stCxn id="51" idx="1"/>
            </p:cNvCxnSpPr>
            <p:nvPr/>
          </p:nvCxnSpPr>
          <p:spPr>
            <a:xfrm flipH="1" flipV="1">
              <a:off x="3809999" y="1887438"/>
              <a:ext cx="1197985" cy="495240"/>
            </a:xfrm>
            <a:prstGeom prst="straightConnector1">
              <a:avLst/>
            </a:prstGeom>
            <a:ln w="127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055001" y="1981200"/>
              <a:ext cx="85158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Manually</a:t>
              </a:r>
            </a:p>
            <a:p>
              <a:pPr algn="r"/>
              <a:r>
                <a:rPr lang="en-US" sz="1200" dirty="0" smtClean="0"/>
                <a:t>add model</a:t>
              </a:r>
            </a:p>
            <a:p>
              <a:pPr algn="r"/>
              <a:r>
                <a:rPr lang="en-US" sz="1200" dirty="0" smtClean="0"/>
                <a:t>detail</a:t>
              </a:r>
            </a:p>
            <a:p>
              <a:pPr algn="r"/>
              <a:endParaRPr lang="en-US" sz="12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6134" y="2079843"/>
              <a:ext cx="11092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Pareto optimal</a:t>
              </a:r>
              <a:br>
                <a:rPr lang="en-US" sz="1200" dirty="0" smtClean="0"/>
              </a:br>
              <a:r>
                <a:rPr lang="en-US" sz="1200" dirty="0" smtClean="0"/>
                <a:t>curve of</a:t>
              </a:r>
              <a:br>
                <a:rPr lang="en-US" sz="1200" dirty="0" smtClean="0"/>
              </a:br>
              <a:r>
                <a:rPr lang="en-US" sz="1200" dirty="0" smtClean="0"/>
                <a:t>management</a:t>
              </a:r>
              <a:br>
                <a:rPr lang="en-US" sz="1200" dirty="0" smtClean="0"/>
              </a:br>
              <a:r>
                <a:rPr lang="en-US" sz="1200" dirty="0" smtClean="0"/>
                <a:t>solutions</a:t>
              </a:r>
            </a:p>
            <a:p>
              <a:pPr algn="r"/>
              <a:endParaRPr lang="en-US" sz="1200" dirty="0"/>
            </a:p>
          </p:txBody>
        </p:sp>
        <p:cxnSp>
          <p:nvCxnSpPr>
            <p:cNvPr id="55" name="Straight Arrow Connector 11"/>
            <p:cNvCxnSpPr>
              <a:endCxn id="39" idx="0"/>
            </p:cNvCxnSpPr>
            <p:nvPr/>
          </p:nvCxnSpPr>
          <p:spPr>
            <a:xfrm>
              <a:off x="3708968" y="1880257"/>
              <a:ext cx="986" cy="37145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55"/>
          <p:cNvSpPr/>
          <p:nvPr/>
        </p:nvSpPr>
        <p:spPr>
          <a:xfrm>
            <a:off x="4081315" y="42672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800" dirty="0" err="1" smtClean="0"/>
              <a:t>DayCent</a:t>
            </a:r>
            <a:endParaRPr lang="en-US" sz="800" dirty="0" smtClean="0"/>
          </a:p>
        </p:txBody>
      </p:sp>
      <p:cxnSp>
        <p:nvCxnSpPr>
          <p:cNvPr id="57" name="Straight Arrow Connector 11"/>
          <p:cNvCxnSpPr>
            <a:stCxn id="17" idx="3"/>
            <a:endCxn id="56" idx="0"/>
          </p:cNvCxnSpPr>
          <p:nvPr/>
        </p:nvCxnSpPr>
        <p:spPr>
          <a:xfrm>
            <a:off x="3886200" y="4086225"/>
            <a:ext cx="538015" cy="180975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85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Possible Orientation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</a:p>
          <a:p>
            <a:r>
              <a:rPr lang="en-US" dirty="0"/>
              <a:t> </a:t>
            </a:r>
            <a:r>
              <a:rPr lang="en-US" dirty="0" smtClean="0"/>
              <a:t>  call </a:t>
            </a:r>
            <a:r>
              <a:rPr lang="en-US" i="1" dirty="0" err="1" smtClean="0"/>
              <a:t>EndOfYear%fire</a:t>
            </a:r>
            <a:r>
              <a:rPr lang="en-US" i="1" dirty="0" smtClean="0"/>
              <a:t>()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62400" y="3142735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mpi_output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985054" y="426274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mpi_input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3" idx="1"/>
          </p:cNvCxnSpPr>
          <p:nvPr/>
        </p:nvCxnSpPr>
        <p:spPr>
          <a:xfrm flipV="1">
            <a:off x="3744612" y="3371335"/>
            <a:ext cx="217788" cy="57665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7" idx="1"/>
          </p:cNvCxnSpPr>
          <p:nvPr/>
        </p:nvCxnSpPr>
        <p:spPr>
          <a:xfrm>
            <a:off x="2895600" y="4191000"/>
            <a:ext cx="1089454" cy="300340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0" y="4191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800600" y="1148365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727943" y="3626708"/>
            <a:ext cx="2388973" cy="685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OMS Component(s)</a:t>
            </a:r>
            <a:endParaRPr lang="en-US" b="1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304154" y="1371600"/>
            <a:ext cx="0" cy="1771135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" idx="3"/>
          </p:cNvCxnSpPr>
          <p:nvPr/>
        </p:nvCxnSpPr>
        <p:spPr>
          <a:xfrm>
            <a:off x="5257800" y="3371335"/>
            <a:ext cx="1425964" cy="25537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83764" y="3709775"/>
            <a:ext cx="0" cy="552965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04154" y="3638035"/>
            <a:ext cx="0" cy="552965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7" idx="3"/>
          </p:cNvCxnSpPr>
          <p:nvPr/>
        </p:nvCxnSpPr>
        <p:spPr>
          <a:xfrm flipH="1">
            <a:off x="5280454" y="4312509"/>
            <a:ext cx="1403310" cy="17883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638800" y="4693507"/>
            <a:ext cx="309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Allows parallel implementation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4304154" y="4786356"/>
            <a:ext cx="0" cy="552965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1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Yet Another Possible Orientation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3505200" cy="510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/>
              <a:t>SWAT </a:t>
            </a:r>
          </a:p>
          <a:p>
            <a:endParaRPr lang="en-US" b="1" dirty="0"/>
          </a:p>
          <a:p>
            <a:r>
              <a:rPr lang="en-US" dirty="0" smtClean="0"/>
              <a:t>Start</a:t>
            </a:r>
          </a:p>
          <a:p>
            <a:r>
              <a:rPr lang="en-US" dirty="0" smtClean="0"/>
              <a:t>Read Inputs</a:t>
            </a:r>
          </a:p>
          <a:p>
            <a:r>
              <a:rPr lang="en-US" dirty="0" smtClean="0"/>
              <a:t>Year Loop</a:t>
            </a:r>
          </a:p>
          <a:p>
            <a:r>
              <a:rPr lang="en-US" dirty="0"/>
              <a:t> </a:t>
            </a:r>
            <a:r>
              <a:rPr lang="en-US" dirty="0" smtClean="0"/>
              <a:t>  Month Loop</a:t>
            </a:r>
          </a:p>
          <a:p>
            <a:r>
              <a:rPr lang="en-US" dirty="0"/>
              <a:t> </a:t>
            </a:r>
            <a:r>
              <a:rPr lang="en-US" dirty="0" smtClean="0"/>
              <a:t>     Daily Loop</a:t>
            </a:r>
          </a:p>
          <a:p>
            <a:r>
              <a:rPr lang="en-US" dirty="0"/>
              <a:t> </a:t>
            </a:r>
            <a:r>
              <a:rPr lang="en-US" dirty="0" smtClean="0"/>
              <a:t>        call </a:t>
            </a:r>
            <a:r>
              <a:rPr lang="en-US" i="1" dirty="0" err="1" smtClean="0"/>
              <a:t>TopOfDailyLoop%fire</a:t>
            </a:r>
            <a:r>
              <a:rPr lang="en-US" i="1" dirty="0" smtClean="0"/>
              <a:t>()</a:t>
            </a:r>
            <a:endParaRPr lang="en-US" dirty="0" smtClean="0"/>
          </a:p>
          <a:p>
            <a:r>
              <a:rPr lang="en-US" dirty="0" smtClean="0"/>
              <a:t>      End</a:t>
            </a:r>
          </a:p>
          <a:p>
            <a:r>
              <a:rPr lang="en-US" dirty="0" smtClean="0"/>
              <a:t>   End</a:t>
            </a:r>
          </a:p>
          <a:p>
            <a:r>
              <a:rPr lang="en-US" dirty="0"/>
              <a:t> </a:t>
            </a:r>
            <a:r>
              <a:rPr lang="en-US" dirty="0" smtClean="0"/>
              <a:t>  call </a:t>
            </a:r>
            <a:r>
              <a:rPr lang="en-US" i="1" dirty="0" err="1" smtClean="0"/>
              <a:t>EndOfYear%fire</a:t>
            </a:r>
            <a:r>
              <a:rPr lang="en-US" i="1" dirty="0" smtClean="0"/>
              <a:t>()</a:t>
            </a:r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62400" y="3142735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mpi_output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985054" y="426274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mpi_input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3" idx="1"/>
          </p:cNvCxnSpPr>
          <p:nvPr/>
        </p:nvCxnSpPr>
        <p:spPr>
          <a:xfrm flipV="1">
            <a:off x="3744612" y="3371335"/>
            <a:ext cx="217788" cy="57665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7" idx="1"/>
          </p:cNvCxnSpPr>
          <p:nvPr/>
        </p:nvCxnSpPr>
        <p:spPr>
          <a:xfrm>
            <a:off x="2895600" y="4191000"/>
            <a:ext cx="1089454" cy="300340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0" y="4191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800600" y="1148365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727943" y="1802027"/>
            <a:ext cx="2388973" cy="452257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OMS Component(s)</a:t>
            </a:r>
            <a:endParaRPr lang="en-US" b="1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304154" y="1371600"/>
            <a:ext cx="0" cy="1771135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7" idx="3"/>
          </p:cNvCxnSpPr>
          <p:nvPr/>
        </p:nvCxnSpPr>
        <p:spPr>
          <a:xfrm flipH="1" flipV="1">
            <a:off x="5280454" y="4491340"/>
            <a:ext cx="1368301" cy="344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648753" y="3142735"/>
            <a:ext cx="2" cy="123293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04154" y="3638035"/>
            <a:ext cx="0" cy="552965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" idx="3"/>
          </p:cNvCxnSpPr>
          <p:nvPr/>
        </p:nvCxnSpPr>
        <p:spPr>
          <a:xfrm flipV="1">
            <a:off x="5257800" y="3142735"/>
            <a:ext cx="1295400" cy="2286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629400" y="2162432"/>
            <a:ext cx="0" cy="88556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304154" y="4800600"/>
            <a:ext cx="0" cy="6096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841524" y="2914135"/>
            <a:ext cx="12954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mpi_input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841524" y="4385278"/>
            <a:ext cx="12954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mpi_output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629284" y="4671543"/>
            <a:ext cx="0" cy="6096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01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16134" y="217166"/>
            <a:ext cx="6590447" cy="6183634"/>
            <a:chOff x="316134" y="217166"/>
            <a:chExt cx="6590447" cy="6183634"/>
          </a:xfrm>
        </p:grpSpPr>
        <p:sp>
          <p:nvSpPr>
            <p:cNvPr id="5" name="Rectangle 4"/>
            <p:cNvSpPr/>
            <p:nvPr/>
          </p:nvSpPr>
          <p:spPr>
            <a:xfrm>
              <a:off x="1600199" y="2895600"/>
              <a:ext cx="5069745" cy="35052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200" b="1" dirty="0" smtClean="0"/>
                <a:t>Detailed Assessment Model – daily and 1-5km resolution</a:t>
              </a:r>
              <a:endParaRPr lang="en-US" sz="12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200400" y="3238496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Read Inputs</a:t>
              </a:r>
              <a:endParaRPr lang="en-US" sz="8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028554" y="4690227"/>
              <a:ext cx="6858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MODFLOW</a:t>
              </a:r>
            </a:p>
            <a:p>
              <a:pPr algn="ctr"/>
              <a:r>
                <a:rPr lang="en-US" sz="800" dirty="0" smtClean="0"/>
                <a:t>Solver</a:t>
              </a:r>
              <a:endParaRPr lang="en-US" sz="8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191000" y="3657600"/>
              <a:ext cx="685800" cy="3833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MODFLOW</a:t>
              </a:r>
            </a:p>
            <a:p>
              <a:pPr algn="ctr"/>
              <a:r>
                <a:rPr lang="en-US" sz="800" dirty="0" smtClean="0"/>
                <a:t>Read Inputs</a:t>
              </a:r>
              <a:endParaRPr lang="en-US" sz="8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191001" y="5638800"/>
              <a:ext cx="685800" cy="3809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MODFLOW</a:t>
              </a:r>
            </a:p>
            <a:p>
              <a:pPr algn="ctr"/>
              <a:r>
                <a:rPr lang="en-US" sz="800" dirty="0" smtClean="0"/>
                <a:t>Close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05400" y="3657596"/>
              <a:ext cx="685800" cy="3833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RT3D</a:t>
              </a:r>
            </a:p>
            <a:p>
              <a:pPr algn="ctr"/>
              <a:r>
                <a:rPr lang="en-US" sz="800" dirty="0" smtClean="0"/>
                <a:t>Read Inputs</a:t>
              </a:r>
              <a:endParaRPr lang="en-US" sz="800" dirty="0"/>
            </a:p>
          </p:txBody>
        </p:sp>
        <p:cxnSp>
          <p:nvCxnSpPr>
            <p:cNvPr id="11" name="Straight Arrow Connector 11"/>
            <p:cNvCxnSpPr>
              <a:stCxn id="6" idx="3"/>
              <a:endCxn id="8" idx="0"/>
            </p:cNvCxnSpPr>
            <p:nvPr/>
          </p:nvCxnSpPr>
          <p:spPr>
            <a:xfrm>
              <a:off x="3886200" y="3438521"/>
              <a:ext cx="647700" cy="219079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6" idx="3"/>
              <a:endCxn id="10" idx="0"/>
            </p:cNvCxnSpPr>
            <p:nvPr/>
          </p:nvCxnSpPr>
          <p:spPr>
            <a:xfrm>
              <a:off x="3886200" y="3438521"/>
              <a:ext cx="1562100" cy="219075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1"/>
            <p:cNvCxnSpPr>
              <a:stCxn id="7" idx="3"/>
              <a:endCxn id="14" idx="1"/>
            </p:cNvCxnSpPr>
            <p:nvPr/>
          </p:nvCxnSpPr>
          <p:spPr>
            <a:xfrm>
              <a:off x="5714354" y="4918827"/>
              <a:ext cx="228600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5942954" y="4690227"/>
              <a:ext cx="6858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RT3D</a:t>
              </a:r>
            </a:p>
            <a:p>
              <a:pPr algn="ctr"/>
              <a:r>
                <a:rPr lang="en-US" sz="800" dirty="0" smtClean="0"/>
                <a:t>Solver</a:t>
              </a:r>
            </a:p>
            <a:p>
              <a:pPr algn="ctr"/>
              <a:endParaRPr lang="en-US" sz="8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29212" y="5634037"/>
              <a:ext cx="685800" cy="3809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RT3D</a:t>
              </a:r>
            </a:p>
            <a:p>
              <a:pPr algn="ctr"/>
              <a:r>
                <a:rPr lang="en-US" sz="800" dirty="0" smtClean="0"/>
                <a:t>Close</a:t>
              </a:r>
            </a:p>
          </p:txBody>
        </p:sp>
        <p:cxnSp>
          <p:nvCxnSpPr>
            <p:cNvPr id="16" name="Straight Arrow Connector 11"/>
            <p:cNvCxnSpPr>
              <a:stCxn id="6" idx="2"/>
              <a:endCxn id="17" idx="0"/>
            </p:cNvCxnSpPr>
            <p:nvPr/>
          </p:nvCxnSpPr>
          <p:spPr>
            <a:xfrm>
              <a:off x="3543300" y="3638546"/>
              <a:ext cx="0" cy="24765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200400" y="388620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HRU </a:t>
              </a:r>
              <a:r>
                <a:rPr lang="en-US" sz="800" dirty="0" err="1" smtClean="0"/>
                <a:t>calcs</a:t>
              </a:r>
              <a:endParaRPr lang="en-US" sz="800" dirty="0" smtClean="0"/>
            </a:p>
          </p:txBody>
        </p:sp>
        <p:cxnSp>
          <p:nvCxnSpPr>
            <p:cNvPr id="18" name="Straight Arrow Connector 11"/>
            <p:cNvCxnSpPr>
              <a:stCxn id="17" idx="2"/>
              <a:endCxn id="19" idx="0"/>
            </p:cNvCxnSpPr>
            <p:nvPr/>
          </p:nvCxnSpPr>
          <p:spPr>
            <a:xfrm>
              <a:off x="3543300" y="4286250"/>
              <a:ext cx="0" cy="36195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3200400" y="464820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Routing</a:t>
              </a:r>
            </a:p>
          </p:txBody>
        </p:sp>
        <p:cxnSp>
          <p:nvCxnSpPr>
            <p:cNvPr id="20" name="Straight Arrow Connector 11"/>
            <p:cNvCxnSpPr>
              <a:stCxn id="56" idx="3"/>
              <a:endCxn id="7" idx="0"/>
            </p:cNvCxnSpPr>
            <p:nvPr/>
          </p:nvCxnSpPr>
          <p:spPr>
            <a:xfrm>
              <a:off x="4767115" y="4495800"/>
              <a:ext cx="604339" cy="194427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11"/>
            <p:cNvCxnSpPr>
              <a:stCxn id="56" idx="3"/>
              <a:endCxn id="14" idx="0"/>
            </p:cNvCxnSpPr>
            <p:nvPr/>
          </p:nvCxnSpPr>
          <p:spPr>
            <a:xfrm>
              <a:off x="4767115" y="4495800"/>
              <a:ext cx="1518739" cy="194427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11"/>
            <p:cNvCxnSpPr>
              <a:stCxn id="7" idx="2"/>
              <a:endCxn id="19" idx="3"/>
            </p:cNvCxnSpPr>
            <p:nvPr/>
          </p:nvCxnSpPr>
          <p:spPr>
            <a:xfrm rot="5400000" flipH="1">
              <a:off x="4479226" y="4255199"/>
              <a:ext cx="299202" cy="1485254"/>
            </a:xfrm>
            <a:prstGeom prst="bentConnector4">
              <a:avLst>
                <a:gd name="adj1" fmla="val -76403"/>
                <a:gd name="adj2" fmla="val 61543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11"/>
            <p:cNvCxnSpPr>
              <a:stCxn id="14" idx="2"/>
              <a:endCxn id="19" idx="3"/>
            </p:cNvCxnSpPr>
            <p:nvPr/>
          </p:nvCxnSpPr>
          <p:spPr>
            <a:xfrm rot="5400000" flipH="1">
              <a:off x="4936426" y="3797999"/>
              <a:ext cx="299202" cy="2399654"/>
            </a:xfrm>
            <a:prstGeom prst="bentConnector4">
              <a:avLst>
                <a:gd name="adj1" fmla="val -76403"/>
                <a:gd name="adj2" fmla="val 76369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11"/>
            <p:cNvCxnSpPr>
              <a:stCxn id="19" idx="1"/>
            </p:cNvCxnSpPr>
            <p:nvPr/>
          </p:nvCxnSpPr>
          <p:spPr>
            <a:xfrm rot="10800000">
              <a:off x="3000444" y="4086225"/>
              <a:ext cx="199956" cy="762000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3200400" y="525780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Output</a:t>
              </a:r>
            </a:p>
          </p:txBody>
        </p:sp>
        <p:cxnSp>
          <p:nvCxnSpPr>
            <p:cNvPr id="26" name="Straight Arrow Connector 11"/>
            <p:cNvCxnSpPr>
              <a:stCxn id="19" idx="2"/>
              <a:endCxn id="25" idx="0"/>
            </p:cNvCxnSpPr>
            <p:nvPr/>
          </p:nvCxnSpPr>
          <p:spPr>
            <a:xfrm>
              <a:off x="3543300" y="5048250"/>
              <a:ext cx="0" cy="20955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11"/>
            <p:cNvCxnSpPr>
              <a:stCxn id="25" idx="3"/>
              <a:endCxn id="15" idx="0"/>
            </p:cNvCxnSpPr>
            <p:nvPr/>
          </p:nvCxnSpPr>
          <p:spPr>
            <a:xfrm>
              <a:off x="3886200" y="5457825"/>
              <a:ext cx="1585912" cy="176212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11"/>
            <p:cNvCxnSpPr>
              <a:stCxn id="25" idx="3"/>
              <a:endCxn id="9" idx="0"/>
            </p:cNvCxnSpPr>
            <p:nvPr/>
          </p:nvCxnSpPr>
          <p:spPr>
            <a:xfrm>
              <a:off x="3886200" y="5457825"/>
              <a:ext cx="647701" cy="180975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11"/>
            <p:cNvCxnSpPr>
              <a:stCxn id="25" idx="2"/>
              <a:endCxn id="30" idx="0"/>
            </p:cNvCxnSpPr>
            <p:nvPr/>
          </p:nvCxnSpPr>
          <p:spPr>
            <a:xfrm flipH="1">
              <a:off x="3543299" y="5657850"/>
              <a:ext cx="1" cy="19526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3200399" y="5853111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Close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33650" y="42517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Daily</a:t>
              </a:r>
            </a:p>
            <a:p>
              <a:r>
                <a:rPr lang="en-US" sz="1100" dirty="0" smtClean="0">
                  <a:solidFill>
                    <a:schemeClr val="bg1"/>
                  </a:solidFill>
                </a:rPr>
                <a:t>Loop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600200" y="217166"/>
              <a:ext cx="4419599" cy="253365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200" b="1" dirty="0" smtClean="0"/>
                <a:t>Optimization – yearly (or 2-5 year) and 30-50km resolution</a:t>
              </a:r>
              <a:endParaRPr lang="en-US" sz="1200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28800" y="388620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WALL</a:t>
              </a:r>
            </a:p>
            <a:p>
              <a:pPr algn="ctr"/>
              <a:r>
                <a:rPr lang="en-US" sz="800" dirty="0" smtClean="0"/>
                <a:t>Solver</a:t>
              </a:r>
            </a:p>
          </p:txBody>
        </p:sp>
        <p:cxnSp>
          <p:nvCxnSpPr>
            <p:cNvPr id="34" name="Straight Arrow Connector 11"/>
            <p:cNvCxnSpPr>
              <a:stCxn id="33" idx="3"/>
              <a:endCxn id="17" idx="1"/>
            </p:cNvCxnSpPr>
            <p:nvPr/>
          </p:nvCxnSpPr>
          <p:spPr>
            <a:xfrm>
              <a:off x="2514600" y="4086225"/>
              <a:ext cx="685800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11"/>
            <p:cNvCxnSpPr>
              <a:stCxn id="25" idx="1"/>
              <a:endCxn id="33" idx="2"/>
            </p:cNvCxnSpPr>
            <p:nvPr/>
          </p:nvCxnSpPr>
          <p:spPr>
            <a:xfrm rot="10800000">
              <a:off x="2171700" y="4286251"/>
              <a:ext cx="1028700" cy="1171575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11"/>
            <p:cNvCxnSpPr>
              <a:stCxn id="32" idx="1"/>
              <a:endCxn id="5" idx="1"/>
            </p:cNvCxnSpPr>
            <p:nvPr/>
          </p:nvCxnSpPr>
          <p:spPr>
            <a:xfrm rot="10800000" flipV="1">
              <a:off x="1600200" y="1483992"/>
              <a:ext cx="1" cy="3164207"/>
            </a:xfrm>
            <a:prstGeom prst="bentConnector3">
              <a:avLst>
                <a:gd name="adj1" fmla="val 22860100000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11"/>
            <p:cNvCxnSpPr>
              <a:stCxn id="5" idx="3"/>
              <a:endCxn id="32" idx="3"/>
            </p:cNvCxnSpPr>
            <p:nvPr/>
          </p:nvCxnSpPr>
          <p:spPr>
            <a:xfrm flipH="1" flipV="1">
              <a:off x="6019799" y="1483993"/>
              <a:ext cx="650145" cy="3164207"/>
            </a:xfrm>
            <a:prstGeom prst="bentConnector3">
              <a:avLst>
                <a:gd name="adj1" fmla="val -35161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766587" y="1687413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WALL</a:t>
              </a:r>
            </a:p>
            <a:p>
              <a:pPr algn="ctr"/>
              <a:r>
                <a:rPr lang="en-US" sz="800" dirty="0" smtClean="0"/>
                <a:t>Solver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109947" y="2251711"/>
              <a:ext cx="1200014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Minimize </a:t>
              </a:r>
            </a:p>
            <a:p>
              <a:pPr algn="ctr"/>
              <a:r>
                <a:rPr lang="en-US" sz="800" dirty="0" smtClean="0"/>
                <a:t>Vulnerability and Cost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367054" y="1123950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CGE</a:t>
              </a:r>
            </a:p>
            <a:p>
              <a:pPr algn="ctr"/>
              <a:r>
                <a:rPr lang="en-US" sz="800" dirty="0" smtClean="0"/>
                <a:t>Solver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981450" y="1682903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SWAT</a:t>
              </a:r>
            </a:p>
            <a:p>
              <a:pPr algn="ctr"/>
              <a:r>
                <a:rPr lang="en-US" sz="800" dirty="0" smtClean="0"/>
                <a:t>Solver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366068" y="493395"/>
              <a:ext cx="685800" cy="4000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800" dirty="0" smtClean="0"/>
                <a:t>IUWM</a:t>
              </a:r>
            </a:p>
            <a:p>
              <a:pPr algn="ctr"/>
              <a:r>
                <a:rPr lang="en-US" sz="800" dirty="0" smtClean="0"/>
                <a:t>BMPs</a:t>
              </a:r>
            </a:p>
          </p:txBody>
        </p:sp>
        <p:cxnSp>
          <p:nvCxnSpPr>
            <p:cNvPr id="43" name="Straight Arrow Connector 11"/>
            <p:cNvCxnSpPr>
              <a:stCxn id="38" idx="3"/>
              <a:endCxn id="41" idx="1"/>
            </p:cNvCxnSpPr>
            <p:nvPr/>
          </p:nvCxnSpPr>
          <p:spPr>
            <a:xfrm flipV="1">
              <a:off x="3452387" y="1882928"/>
              <a:ext cx="529063" cy="451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11"/>
            <p:cNvCxnSpPr>
              <a:stCxn id="39" idx="1"/>
              <a:endCxn id="42" idx="1"/>
            </p:cNvCxnSpPr>
            <p:nvPr/>
          </p:nvCxnSpPr>
          <p:spPr>
            <a:xfrm rot="10800000" flipH="1">
              <a:off x="3109946" y="693420"/>
              <a:ext cx="256121" cy="1758316"/>
            </a:xfrm>
            <a:prstGeom prst="bentConnector3">
              <a:avLst>
                <a:gd name="adj1" fmla="val -187435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11"/>
            <p:cNvCxnSpPr>
              <a:stCxn id="40" idx="2"/>
            </p:cNvCxnSpPr>
            <p:nvPr/>
          </p:nvCxnSpPr>
          <p:spPr>
            <a:xfrm>
              <a:off x="3709954" y="1524000"/>
              <a:ext cx="0" cy="399171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11"/>
            <p:cNvCxnSpPr>
              <a:stCxn id="42" idx="2"/>
              <a:endCxn id="40" idx="0"/>
            </p:cNvCxnSpPr>
            <p:nvPr/>
          </p:nvCxnSpPr>
          <p:spPr>
            <a:xfrm>
              <a:off x="3708968" y="893445"/>
              <a:ext cx="986" cy="230505"/>
            </a:xfrm>
            <a:prstGeom prst="straightConnector1">
              <a:avLst/>
            </a:prstGeom>
            <a:ln w="2857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11"/>
            <p:cNvCxnSpPr>
              <a:stCxn id="39" idx="3"/>
              <a:endCxn id="42" idx="3"/>
            </p:cNvCxnSpPr>
            <p:nvPr/>
          </p:nvCxnSpPr>
          <p:spPr>
            <a:xfrm flipH="1" flipV="1">
              <a:off x="4051868" y="693420"/>
              <a:ext cx="258093" cy="1758316"/>
            </a:xfrm>
            <a:prstGeom prst="bentConnector3">
              <a:avLst>
                <a:gd name="adj1" fmla="val -186003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2219256" y="5048250"/>
              <a:ext cx="73449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Few </a:t>
              </a:r>
            </a:p>
            <a:p>
              <a:r>
                <a:rPr lang="en-US" sz="1100" dirty="0" smtClean="0">
                  <a:solidFill>
                    <a:schemeClr val="bg1"/>
                  </a:solidFill>
                </a:rPr>
                <a:t>Iterations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76801" y="708779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Ensure Economic </a:t>
              </a:r>
            </a:p>
            <a:p>
              <a:r>
                <a:rPr lang="en-US" sz="900" dirty="0" smtClean="0">
                  <a:solidFill>
                    <a:schemeClr val="bg1"/>
                  </a:solidFill>
                </a:rPr>
                <a:t>Demand = Cons. Use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Arrow Connector 11"/>
            <p:cNvCxnSpPr>
              <a:stCxn id="49" idx="1"/>
            </p:cNvCxnSpPr>
            <p:nvPr/>
          </p:nvCxnSpPr>
          <p:spPr>
            <a:xfrm flipH="1">
              <a:off x="3709954" y="893445"/>
              <a:ext cx="1166847" cy="830140"/>
            </a:xfrm>
            <a:prstGeom prst="straightConnector1">
              <a:avLst/>
            </a:prstGeom>
            <a:ln w="127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5007984" y="2198012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Supply to WALL</a:t>
              </a:r>
            </a:p>
            <a:p>
              <a:r>
                <a:rPr lang="en-US" sz="900" dirty="0" smtClean="0">
                  <a:solidFill>
                    <a:schemeClr val="bg1"/>
                  </a:solidFill>
                </a:rPr>
                <a:t>Demand to SWAT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52" name="Straight Arrow Connector 11"/>
            <p:cNvCxnSpPr>
              <a:stCxn id="51" idx="1"/>
            </p:cNvCxnSpPr>
            <p:nvPr/>
          </p:nvCxnSpPr>
          <p:spPr>
            <a:xfrm flipH="1" flipV="1">
              <a:off x="3809999" y="1887438"/>
              <a:ext cx="1197985" cy="495240"/>
            </a:xfrm>
            <a:prstGeom prst="straightConnector1">
              <a:avLst/>
            </a:prstGeom>
            <a:ln w="127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055001" y="1981200"/>
              <a:ext cx="85158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Manually</a:t>
              </a:r>
            </a:p>
            <a:p>
              <a:pPr algn="r"/>
              <a:r>
                <a:rPr lang="en-US" sz="1200" dirty="0" smtClean="0"/>
                <a:t>add model</a:t>
              </a:r>
            </a:p>
            <a:p>
              <a:pPr algn="r"/>
              <a:r>
                <a:rPr lang="en-US" sz="1200" dirty="0" smtClean="0"/>
                <a:t>detail</a:t>
              </a:r>
            </a:p>
            <a:p>
              <a:pPr algn="r"/>
              <a:endParaRPr lang="en-US" sz="12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6134" y="2079843"/>
              <a:ext cx="11092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Pareto optimal</a:t>
              </a:r>
              <a:br>
                <a:rPr lang="en-US" sz="1200" dirty="0" smtClean="0"/>
              </a:br>
              <a:r>
                <a:rPr lang="en-US" sz="1200" dirty="0" smtClean="0"/>
                <a:t>curve of</a:t>
              </a:r>
              <a:br>
                <a:rPr lang="en-US" sz="1200" dirty="0" smtClean="0"/>
              </a:br>
              <a:r>
                <a:rPr lang="en-US" sz="1200" dirty="0" smtClean="0"/>
                <a:t>management</a:t>
              </a:r>
              <a:br>
                <a:rPr lang="en-US" sz="1200" dirty="0" smtClean="0"/>
              </a:br>
              <a:r>
                <a:rPr lang="en-US" sz="1200" dirty="0" smtClean="0"/>
                <a:t>solutions</a:t>
              </a:r>
            </a:p>
            <a:p>
              <a:pPr algn="r"/>
              <a:endParaRPr lang="en-US" sz="1200" dirty="0"/>
            </a:p>
          </p:txBody>
        </p:sp>
        <p:cxnSp>
          <p:nvCxnSpPr>
            <p:cNvPr id="55" name="Straight Arrow Connector 11"/>
            <p:cNvCxnSpPr>
              <a:endCxn id="39" idx="0"/>
            </p:cNvCxnSpPr>
            <p:nvPr/>
          </p:nvCxnSpPr>
          <p:spPr>
            <a:xfrm>
              <a:off x="3708968" y="1880257"/>
              <a:ext cx="986" cy="37145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55"/>
          <p:cNvSpPr/>
          <p:nvPr/>
        </p:nvSpPr>
        <p:spPr>
          <a:xfrm>
            <a:off x="4081315" y="42672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800" dirty="0" err="1" smtClean="0"/>
              <a:t>DayCent</a:t>
            </a:r>
            <a:endParaRPr lang="en-US" sz="800" dirty="0" smtClean="0"/>
          </a:p>
        </p:txBody>
      </p:sp>
      <p:cxnSp>
        <p:nvCxnSpPr>
          <p:cNvPr id="57" name="Straight Arrow Connector 11"/>
          <p:cNvCxnSpPr>
            <a:stCxn id="17" idx="3"/>
            <a:endCxn id="56" idx="0"/>
          </p:cNvCxnSpPr>
          <p:nvPr/>
        </p:nvCxnSpPr>
        <p:spPr>
          <a:xfrm>
            <a:off x="3886200" y="4086225"/>
            <a:ext cx="538015" cy="180975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78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test case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219200"/>
            <a:ext cx="4590477" cy="5446870"/>
          </a:xfrm>
        </p:spPr>
      </p:pic>
    </p:spTree>
    <p:extLst>
      <p:ext uri="{BB962C8B-B14F-4D97-AF65-F5344CB8AC3E}">
        <p14:creationId xmlns:p14="http://schemas.microsoft.com/office/powerpoint/2010/main" val="84553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Need to add two linking components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46482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SWAT Model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239000" y="49530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36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Need to add two linking components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46482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SWAT Model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267200" y="2971800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239000" y="49530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6172199" y="4460520"/>
            <a:ext cx="2906331" cy="1905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OMS Component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6200" y="4114800"/>
            <a:ext cx="3048000" cy="1905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Wrapper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Need to add two linking components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46482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SWAT Model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267200" y="2971800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239000" y="49530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16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6172199" y="4460520"/>
            <a:ext cx="2906331" cy="1905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OMS Component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6200" y="4114800"/>
            <a:ext cx="3048000" cy="1905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Wrapper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Need to add two linking components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46482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SWAT Model</a:t>
            </a:r>
            <a:endParaRPr lang="en-US" dirty="0"/>
          </a:p>
        </p:txBody>
      </p:sp>
      <p:cxnSp>
        <p:nvCxnSpPr>
          <p:cNvPr id="8" name="Straight Arrow Connector 7"/>
          <p:cNvCxnSpPr>
            <a:endCxn id="14" idx="4"/>
          </p:cNvCxnSpPr>
          <p:nvPr/>
        </p:nvCxnSpPr>
        <p:spPr>
          <a:xfrm flipV="1">
            <a:off x="2971800" y="4279124"/>
            <a:ext cx="2133600" cy="79096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5802868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20478655">
            <a:off x="3514414" y="4342327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publish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4" idx="2"/>
          </p:cNvCxnSpPr>
          <p:nvPr/>
        </p:nvCxnSpPr>
        <p:spPr>
          <a:xfrm flipH="1">
            <a:off x="2971800" y="3625462"/>
            <a:ext cx="1295400" cy="90260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267200" y="2971800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19536246">
            <a:off x="3238140" y="3624089"/>
            <a:ext cx="107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subscribe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971799" y="4528066"/>
            <a:ext cx="1" cy="12192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1"/>
          </p:cNvCxnSpPr>
          <p:nvPr/>
        </p:nvCxnSpPr>
        <p:spPr>
          <a:xfrm>
            <a:off x="2971800" y="5070087"/>
            <a:ext cx="685800" cy="917447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48571" y="4608422"/>
            <a:ext cx="10232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SWAT</a:t>
            </a:r>
          </a:p>
          <a:p>
            <a:pPr algn="r"/>
            <a:r>
              <a:rPr lang="en-US" dirty="0" smtClean="0"/>
              <a:t>run</a:t>
            </a:r>
          </a:p>
          <a:p>
            <a:pPr algn="r"/>
            <a:r>
              <a:rPr lang="en-US" dirty="0" smtClean="0"/>
              <a:t>direction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239000" y="49530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Model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14" idx="6"/>
          </p:cNvCxnSpPr>
          <p:nvPr/>
        </p:nvCxnSpPr>
        <p:spPr>
          <a:xfrm>
            <a:off x="5943600" y="3625462"/>
            <a:ext cx="228599" cy="102273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019800" y="3697069"/>
            <a:ext cx="126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</a:t>
            </a:r>
            <a:br>
              <a:rPr lang="en-US" dirty="0" smtClean="0"/>
            </a:br>
            <a:r>
              <a:rPr lang="en-US" dirty="0" smtClean="0"/>
              <a:t>component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5410200" y="4211438"/>
            <a:ext cx="762000" cy="196076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935735" y="5181600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finished</a:t>
            </a:r>
            <a:endParaRPr lang="en-US" dirty="0"/>
          </a:p>
        </p:txBody>
      </p:sp>
      <p:sp>
        <p:nvSpPr>
          <p:cNvPr id="47" name="Arc 46"/>
          <p:cNvSpPr/>
          <p:nvPr/>
        </p:nvSpPr>
        <p:spPr>
          <a:xfrm flipV="1">
            <a:off x="1104900" y="3352793"/>
            <a:ext cx="4161532" cy="1717291"/>
          </a:xfrm>
          <a:prstGeom prst="arc">
            <a:avLst/>
          </a:prstGeom>
          <a:ln w="38100"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 rot="20800276">
            <a:off x="3607604" y="4880093"/>
            <a:ext cx="13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nform SWAT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248401" y="4692262"/>
            <a:ext cx="0" cy="147993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46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7" grpId="0"/>
      <p:bldP spid="28" grpId="0"/>
      <p:bldP spid="36" grpId="0"/>
      <p:bldP spid="45" grpId="0"/>
      <p:bldP spid="47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6172199" y="4460520"/>
            <a:ext cx="2906331" cy="1905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OMS Component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6200" y="4114800"/>
            <a:ext cx="3048000" cy="2590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Wrapper</a:t>
            </a:r>
          </a:p>
          <a:p>
            <a:r>
              <a:rPr lang="en-US" dirty="0" smtClean="0"/>
              <a:t>Special OMS Component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Event names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Event inputs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Event outputs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Communication via MPI (use blocking sends)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Need to add two linking components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267200" y="2971800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239000" y="4953000"/>
            <a:ext cx="1752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4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6172199" y="4460520"/>
            <a:ext cx="2906331" cy="1905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OMS Component</a:t>
            </a:r>
          </a:p>
          <a:p>
            <a:r>
              <a:rPr lang="en-US" dirty="0" smtClean="0"/>
              <a:t>Normal (or special if desired) OMS component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Outputs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Execution subroutine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6200" y="4114800"/>
            <a:ext cx="3048000" cy="2590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Wrapper</a:t>
            </a:r>
          </a:p>
          <a:p>
            <a:r>
              <a:rPr lang="en-US" dirty="0" smtClean="0"/>
              <a:t>Special OMS Component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Event names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Event inputs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Event outputs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Communication via MPI (use blocking sends)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Need to add two linking components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267200" y="2971800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0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4267200" y="2971800"/>
            <a:ext cx="1676400" cy="1307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OMS Simulation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6172199" y="4460520"/>
            <a:ext cx="2906331" cy="1905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OMS Component</a:t>
            </a:r>
          </a:p>
          <a:p>
            <a:r>
              <a:rPr lang="en-US" dirty="0" smtClean="0"/>
              <a:t>Normal (or special if desired) OMS component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Outputs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Execution subroutine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6200" y="4114800"/>
            <a:ext cx="3048000" cy="2590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My Wrapper</a:t>
            </a:r>
          </a:p>
          <a:p>
            <a:r>
              <a:rPr lang="en-US" dirty="0" smtClean="0"/>
              <a:t>Special OMS Component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Event names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Event inputs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Event outputs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Communication via MPI (use blocking sends)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Need to add two linking components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2743200"/>
            <a:ext cx="2506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Simulation specifications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location(s) or NULL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Native or managed?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562600" y="2971801"/>
            <a:ext cx="685800" cy="457199"/>
          </a:xfrm>
          <a:prstGeom prst="straightConnector1">
            <a:avLst/>
          </a:prstGeom>
          <a:ln w="28575">
            <a:solidFill>
              <a:schemeClr val="accent6"/>
            </a:solidFill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92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958</Words>
  <Application>Microsoft Office PowerPoint</Application>
  <PresentationFormat>On-screen Show (4:3)</PresentationFormat>
  <Paragraphs>422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Model Integration with SWAT</vt:lpstr>
      <vt:lpstr>PowerPoint Presentation</vt:lpstr>
      <vt:lpstr>Linkages</vt:lpstr>
      <vt:lpstr>Linkages</vt:lpstr>
      <vt:lpstr>Linkages</vt:lpstr>
      <vt:lpstr>Linkages</vt:lpstr>
      <vt:lpstr>Linkages</vt:lpstr>
      <vt:lpstr>Linkages</vt:lpstr>
      <vt:lpstr>Linkages</vt:lpstr>
      <vt:lpstr>“Events” in SWAT</vt:lpstr>
      <vt:lpstr>“Events” in SWAT</vt:lpstr>
      <vt:lpstr>“Events” in SWAT</vt:lpstr>
      <vt:lpstr>“Events” in SWAT</vt:lpstr>
      <vt:lpstr>“Events” in SWAT</vt:lpstr>
      <vt:lpstr>“Events” in SWAT</vt:lpstr>
      <vt:lpstr>Special OMS-SWAT Component</vt:lpstr>
      <vt:lpstr>Special OMS-SWAT Component</vt:lpstr>
      <vt:lpstr>Linkages</vt:lpstr>
      <vt:lpstr>One Possible Orientation</vt:lpstr>
      <vt:lpstr>Another Possible Orientation</vt:lpstr>
      <vt:lpstr>Yet Another Possible Orientation</vt:lpstr>
      <vt:lpstr>PowerPoint Presentation</vt:lpstr>
      <vt:lpstr>First test case</vt:lpstr>
    </vt:vector>
  </TitlesOfParts>
  <Company>Colorado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Integration with SWAT</dc:title>
  <dc:creator>Andre Dozier</dc:creator>
  <cp:lastModifiedBy>Andre Dozier</cp:lastModifiedBy>
  <cp:revision>19</cp:revision>
  <dcterms:created xsi:type="dcterms:W3CDTF">2013-06-24T14:01:43Z</dcterms:created>
  <dcterms:modified xsi:type="dcterms:W3CDTF">2013-06-28T18:34:30Z</dcterms:modified>
</cp:coreProperties>
</file>